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Inter Thin Bold" panose="020B0604020202020204" charset="0"/>
      <p:regular r:id="rId16"/>
    </p:embeddedFont>
    <p:embeddedFont>
      <p:font typeface="Poppins Medium" panose="00000600000000000000" pitchFamily="2" charset="0"/>
      <p:regular r:id="rId17"/>
    </p:embeddedFont>
    <p:embeddedFont>
      <p:font typeface="Poppins Medium Bold" panose="020B0604020202020204" charset="0"/>
      <p:regular r:id="rId18"/>
    </p:embeddedFont>
    <p:embeddedFont>
      <p:font typeface="Poppins Thin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0931" y="3803569"/>
            <a:ext cx="11299077" cy="901700"/>
          </a:xfrm>
          <a:prstGeom prst="rect">
            <a:avLst/>
          </a:prstGeom>
        </p:spPr>
        <p:txBody>
          <a:bodyPr lIns="0" tIns="0" rIns="0" bIns="0" rtlCol="0" anchor="t">
            <a:spAutoFit/>
          </a:bodyPr>
          <a:lstStyle/>
          <a:p>
            <a:pPr algn="ctr">
              <a:lnSpc>
                <a:spcPts val="7000"/>
              </a:lnSpc>
            </a:pPr>
            <a:r>
              <a:rPr lang="en-US" sz="5000" dirty="0">
                <a:solidFill>
                  <a:srgbClr val="000000"/>
                </a:solidFill>
                <a:latin typeface="Poppins Medium Bold"/>
              </a:rPr>
              <a:t>Department of Computer Science</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33806" flipH="1">
            <a:off x="11869404" y="4481935"/>
            <a:ext cx="755568" cy="755568"/>
          </a:xfrm>
          <a:prstGeom prst="rect">
            <a:avLst/>
          </a:prstGeom>
        </p:spPr>
      </p:pic>
      <p:grpSp>
        <p:nvGrpSpPr>
          <p:cNvPr id="4" name="Group 4"/>
          <p:cNvGrpSpPr/>
          <p:nvPr/>
        </p:nvGrpSpPr>
        <p:grpSpPr>
          <a:xfrm>
            <a:off x="3856671" y="3946444"/>
            <a:ext cx="185740" cy="18574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grpSp>
        <p:nvGrpSpPr>
          <p:cNvPr id="6" name="Group 6"/>
          <p:cNvGrpSpPr/>
          <p:nvPr/>
        </p:nvGrpSpPr>
        <p:grpSpPr>
          <a:xfrm>
            <a:off x="3670931" y="4232987"/>
            <a:ext cx="185740" cy="18574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sp>
        <p:nvSpPr>
          <p:cNvPr id="8" name="TextBox 8"/>
          <p:cNvSpPr txBox="1"/>
          <p:nvPr/>
        </p:nvSpPr>
        <p:spPr>
          <a:xfrm>
            <a:off x="2522388" y="2331579"/>
            <a:ext cx="13832260" cy="4413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oppins Thin Bold"/>
              </a:rPr>
              <a:t>(Affiliated to Dr. A.P.J. Abdul Kalam Technical University, Lucknow, India)</a:t>
            </a:r>
          </a:p>
        </p:txBody>
      </p:sp>
      <p:grpSp>
        <p:nvGrpSpPr>
          <p:cNvPr id="9" name="Group 9"/>
          <p:cNvGrpSpPr/>
          <p:nvPr/>
        </p:nvGrpSpPr>
        <p:grpSpPr>
          <a:xfrm rot="-10800000">
            <a:off x="14430721" y="0"/>
            <a:ext cx="3847852" cy="3841695"/>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1" name="Group 11"/>
          <p:cNvGrpSpPr/>
          <p:nvPr/>
        </p:nvGrpSpPr>
        <p:grpSpPr>
          <a:xfrm rot="-10800000">
            <a:off x="12386359" y="-909663"/>
            <a:ext cx="2044362" cy="2041091"/>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3" name="Group 13"/>
          <p:cNvGrpSpPr/>
          <p:nvPr/>
        </p:nvGrpSpPr>
        <p:grpSpPr>
          <a:xfrm rot="-10800000">
            <a:off x="10529128" y="-48265"/>
            <a:ext cx="8188258" cy="8175157"/>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5" name="Group 15"/>
          <p:cNvGrpSpPr/>
          <p:nvPr/>
        </p:nvGrpSpPr>
        <p:grpSpPr>
          <a:xfrm>
            <a:off x="0" y="6445305"/>
            <a:ext cx="3847852" cy="3841695"/>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7" name="Group 17"/>
          <p:cNvGrpSpPr/>
          <p:nvPr/>
        </p:nvGrpSpPr>
        <p:grpSpPr>
          <a:xfrm>
            <a:off x="3856671" y="8245909"/>
            <a:ext cx="2044362" cy="2041091"/>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9" name="Group 19"/>
          <p:cNvGrpSpPr/>
          <p:nvPr/>
        </p:nvGrpSpPr>
        <p:grpSpPr>
          <a:xfrm>
            <a:off x="0" y="2944354"/>
            <a:ext cx="8188258" cy="8175157"/>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21" name="Picture 21"/>
          <p:cNvPicPr>
            <a:picLocks noChangeAspect="1"/>
          </p:cNvPicPr>
          <p:nvPr/>
        </p:nvPicPr>
        <p:blipFill>
          <a:blip r:embed="rId4"/>
          <a:srcRect/>
          <a:stretch>
            <a:fillRect/>
          </a:stretch>
        </p:blipFill>
        <p:spPr>
          <a:xfrm>
            <a:off x="688254" y="550612"/>
            <a:ext cx="2740472" cy="2740472"/>
          </a:xfrm>
          <a:prstGeom prst="rect">
            <a:avLst/>
          </a:prstGeom>
        </p:spPr>
      </p:pic>
      <p:sp>
        <p:nvSpPr>
          <p:cNvPr id="22" name="TextBox 22"/>
          <p:cNvSpPr txBox="1"/>
          <p:nvPr/>
        </p:nvSpPr>
        <p:spPr>
          <a:xfrm>
            <a:off x="1376508" y="812911"/>
            <a:ext cx="16911492" cy="1394843"/>
          </a:xfrm>
          <a:prstGeom prst="rect">
            <a:avLst/>
          </a:prstGeom>
        </p:spPr>
        <p:txBody>
          <a:bodyPr lIns="0" tIns="0" rIns="0" bIns="0" rtlCol="0" anchor="t">
            <a:spAutoFit/>
          </a:bodyPr>
          <a:lstStyle/>
          <a:p>
            <a:pPr algn="ctr">
              <a:lnSpc>
                <a:spcPts val="10793"/>
              </a:lnSpc>
            </a:pPr>
            <a:r>
              <a:rPr lang="en-US" sz="7709">
                <a:solidFill>
                  <a:srgbClr val="000000"/>
                </a:solidFill>
                <a:latin typeface="Poppins Medium Bold"/>
              </a:rPr>
              <a:t>IMS Engineering College</a:t>
            </a:r>
          </a:p>
        </p:txBody>
      </p:sp>
      <p:sp>
        <p:nvSpPr>
          <p:cNvPr id="23" name="TextBox 23"/>
          <p:cNvSpPr txBox="1"/>
          <p:nvPr/>
        </p:nvSpPr>
        <p:spPr>
          <a:xfrm>
            <a:off x="688254" y="4914900"/>
            <a:ext cx="16911492" cy="1394843"/>
          </a:xfrm>
          <a:prstGeom prst="rect">
            <a:avLst/>
          </a:prstGeom>
        </p:spPr>
        <p:txBody>
          <a:bodyPr lIns="0" tIns="0" rIns="0" bIns="0" rtlCol="0" anchor="t">
            <a:spAutoFit/>
          </a:bodyPr>
          <a:lstStyle/>
          <a:p>
            <a:pPr algn="ctr">
              <a:lnSpc>
                <a:spcPts val="10793"/>
              </a:lnSpc>
            </a:pPr>
            <a:r>
              <a:rPr lang="en-US" sz="7709">
                <a:solidFill>
                  <a:srgbClr val="000000"/>
                </a:solidFill>
                <a:latin typeface="Poppins Medium Bold"/>
              </a:rPr>
              <a:t>Final Year Project'23</a:t>
            </a:r>
          </a:p>
        </p:txBody>
      </p:sp>
      <p:sp>
        <p:nvSpPr>
          <p:cNvPr id="24" name="TextBox 24"/>
          <p:cNvSpPr txBox="1"/>
          <p:nvPr/>
        </p:nvSpPr>
        <p:spPr>
          <a:xfrm>
            <a:off x="6664027" y="7443815"/>
            <a:ext cx="2774491" cy="1989455"/>
          </a:xfrm>
          <a:prstGeom prst="rect">
            <a:avLst/>
          </a:prstGeom>
        </p:spPr>
        <p:txBody>
          <a:bodyPr lIns="0" tIns="0" rIns="0" bIns="0" rtlCol="0" anchor="t">
            <a:spAutoFit/>
          </a:bodyPr>
          <a:lstStyle/>
          <a:p>
            <a:pPr algn="ctr">
              <a:lnSpc>
                <a:spcPts val="3359"/>
              </a:lnSpc>
            </a:pPr>
            <a:r>
              <a:rPr lang="en-US" sz="2399">
                <a:solidFill>
                  <a:srgbClr val="000000"/>
                </a:solidFill>
                <a:latin typeface="Poppins Medium Bold"/>
              </a:rPr>
              <a:t>Submitted By:-</a:t>
            </a:r>
          </a:p>
          <a:p>
            <a:pPr algn="ctr">
              <a:lnSpc>
                <a:spcPts val="3079"/>
              </a:lnSpc>
            </a:pPr>
            <a:r>
              <a:rPr lang="en-US" sz="2199">
                <a:solidFill>
                  <a:srgbClr val="000000"/>
                </a:solidFill>
                <a:latin typeface="Poppins Thin Bold"/>
              </a:rPr>
              <a:t>Abhimanyu Sharma</a:t>
            </a:r>
          </a:p>
          <a:p>
            <a:pPr algn="ctr">
              <a:lnSpc>
                <a:spcPts val="3079"/>
              </a:lnSpc>
            </a:pPr>
            <a:r>
              <a:rPr lang="en-US" sz="2199">
                <a:solidFill>
                  <a:srgbClr val="000000"/>
                </a:solidFill>
                <a:latin typeface="Poppins Thin Bold"/>
              </a:rPr>
              <a:t>Ashutosh</a:t>
            </a:r>
          </a:p>
          <a:p>
            <a:pPr algn="ctr">
              <a:lnSpc>
                <a:spcPts val="3079"/>
              </a:lnSpc>
            </a:pPr>
            <a:r>
              <a:rPr lang="en-US" sz="2199">
                <a:solidFill>
                  <a:srgbClr val="000000"/>
                </a:solidFill>
                <a:latin typeface="Poppins Thin Bold"/>
              </a:rPr>
              <a:t>Avinash Chaurasiya</a:t>
            </a:r>
          </a:p>
          <a:p>
            <a:pPr algn="ctr">
              <a:lnSpc>
                <a:spcPts val="3079"/>
              </a:lnSpc>
            </a:pPr>
            <a:r>
              <a:rPr lang="en-US" sz="2199">
                <a:solidFill>
                  <a:srgbClr val="000000"/>
                </a:solidFill>
                <a:latin typeface="Poppins Thin Bold"/>
              </a:rPr>
              <a:t>Kuldeep Saini</a:t>
            </a:r>
          </a:p>
        </p:txBody>
      </p:sp>
      <p:sp>
        <p:nvSpPr>
          <p:cNvPr id="25" name="TextBox 25"/>
          <p:cNvSpPr txBox="1"/>
          <p:nvPr/>
        </p:nvSpPr>
        <p:spPr>
          <a:xfrm>
            <a:off x="9665327" y="7443815"/>
            <a:ext cx="5422729" cy="1263015"/>
          </a:xfrm>
          <a:prstGeom prst="rect">
            <a:avLst/>
          </a:prstGeom>
        </p:spPr>
        <p:txBody>
          <a:bodyPr lIns="0" tIns="0" rIns="0" bIns="0" rtlCol="0" anchor="t">
            <a:spAutoFit/>
          </a:bodyPr>
          <a:lstStyle/>
          <a:p>
            <a:pPr algn="ctr">
              <a:lnSpc>
                <a:spcPts val="3359"/>
              </a:lnSpc>
            </a:pPr>
            <a:r>
              <a:rPr lang="en-US" sz="2400">
                <a:solidFill>
                  <a:srgbClr val="000000"/>
                </a:solidFill>
                <a:latin typeface="Poppins Medium Bold"/>
              </a:rPr>
              <a:t>Submitted To:-</a:t>
            </a:r>
          </a:p>
          <a:p>
            <a:pPr algn="ctr">
              <a:lnSpc>
                <a:spcPts val="3359"/>
              </a:lnSpc>
            </a:pPr>
            <a:r>
              <a:rPr lang="en-US" sz="2400">
                <a:solidFill>
                  <a:srgbClr val="000000"/>
                </a:solidFill>
                <a:latin typeface="Poppins Thin Bold"/>
              </a:rPr>
              <a:t>HOD: Dr. Sonia Juneja</a:t>
            </a:r>
          </a:p>
          <a:p>
            <a:pPr algn="ctr">
              <a:lnSpc>
                <a:spcPts val="3359"/>
              </a:lnSpc>
            </a:pPr>
            <a:r>
              <a:rPr lang="en-US" sz="2400">
                <a:solidFill>
                  <a:srgbClr val="000000"/>
                </a:solidFill>
                <a:latin typeface="Poppins Thin Bold"/>
              </a:rPr>
              <a:t>Mentor: Ms. Dhanshri Parihar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par>
                                <p:cTn id="35" presetID="2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22" grpId="0"/>
      <p:bldP spid="23" grpId="0"/>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94461" y="3439654"/>
            <a:ext cx="11299077" cy="1995293"/>
          </a:xfrm>
          <a:prstGeom prst="rect">
            <a:avLst/>
          </a:prstGeom>
        </p:spPr>
        <p:txBody>
          <a:bodyPr lIns="0" tIns="0" rIns="0" bIns="0" rtlCol="0" anchor="t">
            <a:spAutoFit/>
          </a:bodyPr>
          <a:lstStyle/>
          <a:p>
            <a:pPr algn="ctr">
              <a:lnSpc>
                <a:spcPts val="15498"/>
              </a:lnSpc>
            </a:pPr>
            <a:r>
              <a:rPr lang="en-US" sz="11070">
                <a:solidFill>
                  <a:srgbClr val="000000"/>
                </a:solidFill>
                <a:latin typeface="Poppins Medium"/>
              </a:rPr>
              <a:t>Thank You</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81552" flipH="1">
            <a:off x="8169480" y="5124427"/>
            <a:ext cx="621300" cy="621300"/>
          </a:xfrm>
          <a:prstGeom prst="rect">
            <a:avLst/>
          </a:prstGeom>
        </p:spPr>
      </p:pic>
      <p:grpSp>
        <p:nvGrpSpPr>
          <p:cNvPr id="4" name="Group 4"/>
          <p:cNvGrpSpPr/>
          <p:nvPr/>
        </p:nvGrpSpPr>
        <p:grpSpPr>
          <a:xfrm>
            <a:off x="8753099" y="5277682"/>
            <a:ext cx="185740" cy="18574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grpSp>
        <p:nvGrpSpPr>
          <p:cNvPr id="6" name="Group 6"/>
          <p:cNvGrpSpPr/>
          <p:nvPr/>
        </p:nvGrpSpPr>
        <p:grpSpPr>
          <a:xfrm>
            <a:off x="8024520" y="5277682"/>
            <a:ext cx="185740" cy="18574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sp>
        <p:nvSpPr>
          <p:cNvPr id="8" name="TextBox 8"/>
          <p:cNvSpPr txBox="1"/>
          <p:nvPr/>
        </p:nvSpPr>
        <p:spPr>
          <a:xfrm>
            <a:off x="4760235" y="5964955"/>
            <a:ext cx="8767530" cy="568178"/>
          </a:xfrm>
          <a:prstGeom prst="rect">
            <a:avLst/>
          </a:prstGeom>
        </p:spPr>
        <p:txBody>
          <a:bodyPr lIns="0" tIns="0" rIns="0" bIns="0" rtlCol="0" anchor="t">
            <a:spAutoFit/>
          </a:bodyPr>
          <a:lstStyle/>
          <a:p>
            <a:pPr algn="ctr">
              <a:lnSpc>
                <a:spcPts val="4383"/>
              </a:lnSpc>
              <a:spcBef>
                <a:spcPct val="0"/>
              </a:spcBef>
            </a:pPr>
            <a:r>
              <a:rPr lang="en-US" sz="3130">
                <a:solidFill>
                  <a:srgbClr val="000000"/>
                </a:solidFill>
                <a:latin typeface="Poppins Thin Bold"/>
              </a:rPr>
              <a:t>Change is the only Constant</a:t>
            </a:r>
          </a:p>
        </p:txBody>
      </p:sp>
      <p:grpSp>
        <p:nvGrpSpPr>
          <p:cNvPr id="9" name="Group 9"/>
          <p:cNvGrpSpPr/>
          <p:nvPr/>
        </p:nvGrpSpPr>
        <p:grpSpPr>
          <a:xfrm rot="-10800000">
            <a:off x="14430721" y="0"/>
            <a:ext cx="3847852" cy="3841695"/>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1" name="Group 11"/>
          <p:cNvGrpSpPr/>
          <p:nvPr/>
        </p:nvGrpSpPr>
        <p:grpSpPr>
          <a:xfrm rot="-10800000">
            <a:off x="12377540" y="0"/>
            <a:ext cx="2044362" cy="2041091"/>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3" name="Group 13"/>
          <p:cNvGrpSpPr/>
          <p:nvPr/>
        </p:nvGrpSpPr>
        <p:grpSpPr>
          <a:xfrm rot="-10800000">
            <a:off x="10090315" y="-55305"/>
            <a:ext cx="8188258" cy="8175157"/>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5" name="Group 15"/>
          <p:cNvGrpSpPr/>
          <p:nvPr/>
        </p:nvGrpSpPr>
        <p:grpSpPr>
          <a:xfrm>
            <a:off x="0" y="6445305"/>
            <a:ext cx="3847852" cy="3841695"/>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7" name="Group 17"/>
          <p:cNvGrpSpPr/>
          <p:nvPr/>
        </p:nvGrpSpPr>
        <p:grpSpPr>
          <a:xfrm>
            <a:off x="3856671" y="8245909"/>
            <a:ext cx="2044362" cy="2041091"/>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9" name="Group 19"/>
          <p:cNvGrpSpPr/>
          <p:nvPr/>
        </p:nvGrpSpPr>
        <p:grpSpPr>
          <a:xfrm>
            <a:off x="0" y="2111843"/>
            <a:ext cx="8188258" cy="8175157"/>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47931" y="0"/>
            <a:ext cx="13388540" cy="10287000"/>
            <a:chOff x="0" y="0"/>
            <a:chExt cx="17851387" cy="13716000"/>
          </a:xfrm>
        </p:grpSpPr>
        <p:pic>
          <p:nvPicPr>
            <p:cNvPr id="3" name="Picture 3"/>
            <p:cNvPicPr>
              <a:picLocks noChangeAspect="1"/>
            </p:cNvPicPr>
            <p:nvPr/>
          </p:nvPicPr>
          <p:blipFill>
            <a:blip r:embed="rId2"/>
            <a:srcRect l="6616" r="6616"/>
            <a:stretch>
              <a:fillRect/>
            </a:stretch>
          </p:blipFill>
          <p:spPr>
            <a:xfrm>
              <a:off x="0" y="0"/>
              <a:ext cx="17851387" cy="13716000"/>
            </a:xfrm>
            <a:prstGeom prst="rect">
              <a:avLst/>
            </a:prstGeom>
          </p:spPr>
        </p:pic>
      </p:grpSp>
      <p:grpSp>
        <p:nvGrpSpPr>
          <p:cNvPr id="4" name="Group 4"/>
          <p:cNvGrpSpPr/>
          <p:nvPr/>
        </p:nvGrpSpPr>
        <p:grpSpPr>
          <a:xfrm>
            <a:off x="487802" y="6855178"/>
            <a:ext cx="2977173" cy="2978734"/>
            <a:chOff x="0" y="0"/>
            <a:chExt cx="3093156" cy="3094777"/>
          </a:xfrm>
        </p:grpSpPr>
        <p:sp>
          <p:nvSpPr>
            <p:cNvPr id="5" name="Freeform 5"/>
            <p:cNvSpPr/>
            <p:nvPr/>
          </p:nvSpPr>
          <p:spPr>
            <a:xfrm>
              <a:off x="0" y="0"/>
              <a:ext cx="3093156" cy="3094777"/>
            </a:xfrm>
            <a:custGeom>
              <a:avLst/>
              <a:gdLst/>
              <a:ahLst/>
              <a:cxnLst/>
              <a:rect l="l" t="t" r="r" b="b"/>
              <a:pathLst>
                <a:path w="3093156" h="3094777">
                  <a:moveTo>
                    <a:pt x="0" y="0"/>
                  </a:moveTo>
                  <a:lnTo>
                    <a:pt x="3093156" y="0"/>
                  </a:lnTo>
                  <a:lnTo>
                    <a:pt x="3093156" y="3094777"/>
                  </a:lnTo>
                  <a:lnTo>
                    <a:pt x="0" y="3094777"/>
                  </a:lnTo>
                  <a:close/>
                </a:path>
              </a:pathLst>
            </a:custGeom>
            <a:solidFill>
              <a:srgbClr val="44B875"/>
            </a:solidFill>
          </p:spPr>
        </p:sp>
      </p:grpSp>
      <p:grpSp>
        <p:nvGrpSpPr>
          <p:cNvPr id="6" name="Group 6"/>
          <p:cNvGrpSpPr/>
          <p:nvPr/>
        </p:nvGrpSpPr>
        <p:grpSpPr>
          <a:xfrm>
            <a:off x="1028700" y="1844724"/>
            <a:ext cx="6430220" cy="5780138"/>
            <a:chOff x="0" y="0"/>
            <a:chExt cx="1781543" cy="1601433"/>
          </a:xfrm>
        </p:grpSpPr>
        <p:sp>
          <p:nvSpPr>
            <p:cNvPr id="7" name="Freeform 7"/>
            <p:cNvSpPr/>
            <p:nvPr/>
          </p:nvSpPr>
          <p:spPr>
            <a:xfrm>
              <a:off x="0" y="0"/>
              <a:ext cx="1781543" cy="1601432"/>
            </a:xfrm>
            <a:custGeom>
              <a:avLst/>
              <a:gdLst/>
              <a:ahLst/>
              <a:cxnLst/>
              <a:rect l="l" t="t" r="r" b="b"/>
              <a:pathLst>
                <a:path w="1781543" h="1601432">
                  <a:moveTo>
                    <a:pt x="0" y="0"/>
                  </a:moveTo>
                  <a:lnTo>
                    <a:pt x="1781543" y="0"/>
                  </a:lnTo>
                  <a:lnTo>
                    <a:pt x="1781543" y="1601432"/>
                  </a:lnTo>
                  <a:lnTo>
                    <a:pt x="0" y="1601432"/>
                  </a:lnTo>
                  <a:close/>
                </a:path>
              </a:pathLst>
            </a:custGeom>
            <a:solidFill>
              <a:srgbClr val="06327D"/>
            </a:solidFill>
          </p:spPr>
        </p:sp>
      </p:grpSp>
      <p:sp>
        <p:nvSpPr>
          <p:cNvPr id="8" name="TextBox 8"/>
          <p:cNvSpPr txBox="1"/>
          <p:nvPr/>
        </p:nvSpPr>
        <p:spPr>
          <a:xfrm>
            <a:off x="1028700" y="458763"/>
            <a:ext cx="8261962" cy="977949"/>
          </a:xfrm>
          <a:prstGeom prst="rect">
            <a:avLst/>
          </a:prstGeom>
        </p:spPr>
        <p:txBody>
          <a:bodyPr lIns="0" tIns="0" rIns="0" bIns="0" rtlCol="0" anchor="t">
            <a:spAutoFit/>
          </a:bodyPr>
          <a:lstStyle/>
          <a:p>
            <a:pPr marL="0" lvl="0" indent="0">
              <a:lnSpc>
                <a:spcPts val="7522"/>
              </a:lnSpc>
              <a:spcBef>
                <a:spcPct val="0"/>
              </a:spcBef>
            </a:pPr>
            <a:r>
              <a:rPr lang="en-US" sz="5373" dirty="0">
                <a:solidFill>
                  <a:srgbClr val="000000"/>
                </a:solidFill>
                <a:latin typeface="Poppins Medium Bold"/>
              </a:rPr>
              <a:t>Content</a:t>
            </a:r>
          </a:p>
        </p:txBody>
      </p:sp>
      <p:sp>
        <p:nvSpPr>
          <p:cNvPr id="9" name="TextBox 9"/>
          <p:cNvSpPr txBox="1"/>
          <p:nvPr/>
        </p:nvSpPr>
        <p:spPr>
          <a:xfrm>
            <a:off x="1450968" y="2174575"/>
            <a:ext cx="5585683" cy="4680603"/>
          </a:xfrm>
          <a:prstGeom prst="rect">
            <a:avLst/>
          </a:prstGeom>
        </p:spPr>
        <p:txBody>
          <a:bodyPr lIns="0" tIns="0" rIns="0" bIns="0" rtlCol="0" anchor="t">
            <a:spAutoFit/>
          </a:bodyPr>
          <a:lstStyle/>
          <a:p>
            <a:pPr>
              <a:lnSpc>
                <a:spcPts val="6229"/>
              </a:lnSpc>
            </a:pPr>
            <a:r>
              <a:rPr lang="en-US" sz="3600" dirty="0">
                <a:solidFill>
                  <a:srgbClr val="FFFFFF"/>
                </a:solidFill>
                <a:latin typeface="Poppins Medium"/>
              </a:rPr>
              <a:t>1) Introduction</a:t>
            </a:r>
          </a:p>
          <a:p>
            <a:pPr>
              <a:lnSpc>
                <a:spcPts val="6229"/>
              </a:lnSpc>
            </a:pPr>
            <a:r>
              <a:rPr lang="en-US" sz="3600" dirty="0">
                <a:solidFill>
                  <a:srgbClr val="FFFFFF"/>
                </a:solidFill>
                <a:latin typeface="Poppins Medium"/>
              </a:rPr>
              <a:t>2) Why this project ?</a:t>
            </a:r>
          </a:p>
          <a:p>
            <a:pPr>
              <a:lnSpc>
                <a:spcPts val="6229"/>
              </a:lnSpc>
            </a:pPr>
            <a:r>
              <a:rPr lang="en-US" sz="3600" dirty="0">
                <a:solidFill>
                  <a:srgbClr val="FFFFFF"/>
                </a:solidFill>
                <a:latin typeface="Poppins Medium"/>
              </a:rPr>
              <a:t>3) Feasibility</a:t>
            </a:r>
          </a:p>
          <a:p>
            <a:pPr>
              <a:lnSpc>
                <a:spcPts val="6229"/>
              </a:lnSpc>
            </a:pPr>
            <a:r>
              <a:rPr lang="en-US" sz="3600" dirty="0">
                <a:solidFill>
                  <a:srgbClr val="FFFFFF"/>
                </a:solidFill>
                <a:latin typeface="Poppins Medium"/>
              </a:rPr>
              <a:t>4) Features</a:t>
            </a:r>
          </a:p>
          <a:p>
            <a:pPr>
              <a:lnSpc>
                <a:spcPts val="6229"/>
              </a:lnSpc>
            </a:pPr>
            <a:r>
              <a:rPr lang="en-US" sz="3600" dirty="0">
                <a:solidFill>
                  <a:srgbClr val="FFFFFF"/>
                </a:solidFill>
                <a:latin typeface="Poppins Medium"/>
              </a:rPr>
              <a:t>5) Requirements</a:t>
            </a:r>
          </a:p>
          <a:p>
            <a:pPr marL="0" lvl="0" indent="0" algn="l">
              <a:lnSpc>
                <a:spcPts val="6229"/>
              </a:lnSpc>
            </a:pPr>
            <a:r>
              <a:rPr lang="en-US" sz="3600" dirty="0">
                <a:solidFill>
                  <a:srgbClr val="FFFFFF"/>
                </a:solidFill>
                <a:latin typeface="Poppins Medium"/>
              </a:rPr>
              <a:t>7) References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21607" y="6769618"/>
            <a:ext cx="5716378" cy="3517382"/>
            <a:chOff x="0" y="0"/>
            <a:chExt cx="7621837" cy="4689842"/>
          </a:xfrm>
        </p:grpSpPr>
        <p:pic>
          <p:nvPicPr>
            <p:cNvPr id="3" name="Picture 3"/>
            <p:cNvPicPr>
              <a:picLocks noChangeAspect="1"/>
            </p:cNvPicPr>
            <p:nvPr/>
          </p:nvPicPr>
          <p:blipFill>
            <a:blip r:embed="rId2"/>
            <a:srcRect t="3851" b="3851"/>
            <a:stretch>
              <a:fillRect/>
            </a:stretch>
          </p:blipFill>
          <p:spPr>
            <a:xfrm>
              <a:off x="0" y="0"/>
              <a:ext cx="7621837" cy="4689842"/>
            </a:xfrm>
            <a:prstGeom prst="rect">
              <a:avLst/>
            </a:prstGeom>
          </p:spPr>
        </p:pic>
      </p:grpSp>
      <p:grpSp>
        <p:nvGrpSpPr>
          <p:cNvPr id="4" name="Group 4"/>
          <p:cNvGrpSpPr/>
          <p:nvPr/>
        </p:nvGrpSpPr>
        <p:grpSpPr>
          <a:xfrm>
            <a:off x="11697999" y="255340"/>
            <a:ext cx="7339986" cy="4599787"/>
            <a:chOff x="0" y="0"/>
            <a:chExt cx="9786648" cy="6133050"/>
          </a:xfrm>
        </p:grpSpPr>
        <p:pic>
          <p:nvPicPr>
            <p:cNvPr id="5" name="Picture 5"/>
            <p:cNvPicPr>
              <a:picLocks noChangeAspect="1"/>
            </p:cNvPicPr>
            <p:nvPr/>
          </p:nvPicPr>
          <p:blipFill>
            <a:blip r:embed="rId3"/>
            <a:srcRect t="4969" b="4969"/>
            <a:stretch>
              <a:fillRect/>
            </a:stretch>
          </p:blipFill>
          <p:spPr>
            <a:xfrm>
              <a:off x="0" y="0"/>
              <a:ext cx="9786648" cy="6133050"/>
            </a:xfrm>
            <a:prstGeom prst="rect">
              <a:avLst/>
            </a:prstGeom>
          </p:spPr>
        </p:pic>
      </p:grpSp>
      <p:grpSp>
        <p:nvGrpSpPr>
          <p:cNvPr id="6" name="Group 6"/>
          <p:cNvGrpSpPr/>
          <p:nvPr/>
        </p:nvGrpSpPr>
        <p:grpSpPr>
          <a:xfrm>
            <a:off x="10339780" y="4361415"/>
            <a:ext cx="5840016" cy="3517382"/>
            <a:chOff x="0" y="0"/>
            <a:chExt cx="7786688" cy="4689842"/>
          </a:xfrm>
        </p:grpSpPr>
        <p:pic>
          <p:nvPicPr>
            <p:cNvPr id="7" name="Picture 7"/>
            <p:cNvPicPr>
              <a:picLocks noChangeAspect="1"/>
            </p:cNvPicPr>
            <p:nvPr/>
          </p:nvPicPr>
          <p:blipFill>
            <a:blip r:embed="rId4"/>
            <a:srcRect t="4828" b="4828"/>
            <a:stretch>
              <a:fillRect/>
            </a:stretch>
          </p:blipFill>
          <p:spPr>
            <a:xfrm>
              <a:off x="0" y="0"/>
              <a:ext cx="7786688" cy="4689842"/>
            </a:xfrm>
            <a:prstGeom prst="rect">
              <a:avLst/>
            </a:prstGeom>
          </p:spPr>
        </p:pic>
      </p:grpSp>
      <p:grpSp>
        <p:nvGrpSpPr>
          <p:cNvPr id="8" name="Group 8"/>
          <p:cNvGrpSpPr/>
          <p:nvPr/>
        </p:nvGrpSpPr>
        <p:grpSpPr>
          <a:xfrm rot="-2700000">
            <a:off x="-895226" y="-1920848"/>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0" name="Group 10"/>
          <p:cNvGrpSpPr/>
          <p:nvPr/>
        </p:nvGrpSpPr>
        <p:grpSpPr>
          <a:xfrm rot="-2700000">
            <a:off x="3139297" y="-1020546"/>
            <a:ext cx="2044362" cy="2041091"/>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sp>
        <p:nvSpPr>
          <p:cNvPr id="12" name="TextBox 12"/>
          <p:cNvSpPr txBox="1"/>
          <p:nvPr/>
        </p:nvSpPr>
        <p:spPr>
          <a:xfrm>
            <a:off x="1474923" y="2751681"/>
            <a:ext cx="8261962" cy="1609735"/>
          </a:xfrm>
          <a:prstGeom prst="rect">
            <a:avLst/>
          </a:prstGeom>
        </p:spPr>
        <p:txBody>
          <a:bodyPr lIns="0" tIns="0" rIns="0" bIns="0" rtlCol="0" anchor="t">
            <a:spAutoFit/>
          </a:bodyPr>
          <a:lstStyle/>
          <a:p>
            <a:pPr marL="0" lvl="0" indent="0">
              <a:lnSpc>
                <a:spcPts val="12599"/>
              </a:lnSpc>
              <a:spcBef>
                <a:spcPct val="0"/>
              </a:spcBef>
            </a:pPr>
            <a:r>
              <a:rPr lang="en-US" sz="8999">
                <a:solidFill>
                  <a:srgbClr val="000000"/>
                </a:solidFill>
                <a:latin typeface="Poppins Medium Bold"/>
              </a:rPr>
              <a:t>Textus</a:t>
            </a:r>
          </a:p>
        </p:txBody>
      </p:sp>
      <p:sp>
        <p:nvSpPr>
          <p:cNvPr id="13" name="TextBox 13"/>
          <p:cNvSpPr txBox="1"/>
          <p:nvPr/>
        </p:nvSpPr>
        <p:spPr>
          <a:xfrm>
            <a:off x="1605523" y="2405003"/>
            <a:ext cx="8115300" cy="541600"/>
          </a:xfrm>
          <a:prstGeom prst="rect">
            <a:avLst/>
          </a:prstGeom>
        </p:spPr>
        <p:txBody>
          <a:bodyPr lIns="0" tIns="0" rIns="0" bIns="0" rtlCol="0" anchor="t">
            <a:spAutoFit/>
          </a:bodyPr>
          <a:lstStyle/>
          <a:p>
            <a:pPr marL="0" lvl="0" indent="0" algn="l">
              <a:lnSpc>
                <a:spcPts val="4273"/>
              </a:lnSpc>
              <a:spcBef>
                <a:spcPct val="0"/>
              </a:spcBef>
            </a:pPr>
            <a:r>
              <a:rPr lang="en-US" sz="3052">
                <a:solidFill>
                  <a:srgbClr val="000000"/>
                </a:solidFill>
                <a:latin typeface="Poppins Medium Bold"/>
              </a:rPr>
              <a:t>Project Name</a:t>
            </a:r>
          </a:p>
        </p:txBody>
      </p:sp>
      <p:sp>
        <p:nvSpPr>
          <p:cNvPr id="14" name="TextBox 14"/>
          <p:cNvSpPr txBox="1"/>
          <p:nvPr/>
        </p:nvSpPr>
        <p:spPr>
          <a:xfrm>
            <a:off x="1532192" y="4778928"/>
            <a:ext cx="7795166" cy="3349625"/>
          </a:xfrm>
          <a:prstGeom prst="rect">
            <a:avLst/>
          </a:prstGeom>
        </p:spPr>
        <p:txBody>
          <a:bodyPr lIns="0" tIns="0" rIns="0" bIns="0" rtlCol="0" anchor="t">
            <a:spAutoFit/>
          </a:bodyPr>
          <a:lstStyle/>
          <a:p>
            <a:pPr marL="0" lvl="0" indent="0" algn="just">
              <a:lnSpc>
                <a:spcPts val="4495"/>
              </a:lnSpc>
            </a:pPr>
            <a:r>
              <a:rPr lang="en-US" sz="3100" spc="-3">
                <a:solidFill>
                  <a:srgbClr val="000000"/>
                </a:solidFill>
                <a:latin typeface="Inter Thin Bold"/>
              </a:rPr>
              <a:t>Textus will be a web application where you can get extract-based summaries of drastically lengthy text. Text can be extracted from images or directly typed. Textus also allow conversion summary to different languages.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74923" y="1586051"/>
            <a:ext cx="8261962" cy="1103044"/>
          </a:xfrm>
          <a:prstGeom prst="rect">
            <a:avLst/>
          </a:prstGeom>
        </p:spPr>
        <p:txBody>
          <a:bodyPr lIns="0" tIns="0" rIns="0" bIns="0" rtlCol="0" anchor="t">
            <a:spAutoFit/>
          </a:bodyPr>
          <a:lstStyle/>
          <a:p>
            <a:pPr marL="0" lvl="0" indent="0">
              <a:lnSpc>
                <a:spcPts val="8502"/>
              </a:lnSpc>
              <a:spcBef>
                <a:spcPct val="0"/>
              </a:spcBef>
            </a:pPr>
            <a:r>
              <a:rPr lang="en-US" sz="6073">
                <a:solidFill>
                  <a:srgbClr val="000000"/>
                </a:solidFill>
                <a:latin typeface="Poppins Medium Bold"/>
              </a:rPr>
              <a:t>Why this ?</a:t>
            </a:r>
          </a:p>
        </p:txBody>
      </p:sp>
      <p:sp>
        <p:nvSpPr>
          <p:cNvPr id="9" name="TextBox 9"/>
          <p:cNvSpPr txBox="1"/>
          <p:nvPr/>
        </p:nvSpPr>
        <p:spPr>
          <a:xfrm>
            <a:off x="1474923" y="799321"/>
            <a:ext cx="8115300" cy="645105"/>
          </a:xfrm>
          <a:prstGeom prst="rect">
            <a:avLst/>
          </a:prstGeom>
        </p:spPr>
        <p:txBody>
          <a:bodyPr lIns="0" tIns="0" rIns="0" bIns="0" rtlCol="0" anchor="t">
            <a:spAutoFit/>
          </a:bodyPr>
          <a:lstStyle/>
          <a:p>
            <a:pPr marL="0" lvl="0" indent="0" algn="l">
              <a:lnSpc>
                <a:spcPts val="5393"/>
              </a:lnSpc>
              <a:spcBef>
                <a:spcPct val="0"/>
              </a:spcBef>
            </a:pPr>
            <a:r>
              <a:rPr lang="en-US" sz="3852">
                <a:solidFill>
                  <a:srgbClr val="000000"/>
                </a:solidFill>
                <a:latin typeface="Inter Thin Bold"/>
              </a:rPr>
              <a:t>Motivation of the Project</a:t>
            </a:r>
          </a:p>
        </p:txBody>
      </p:sp>
      <p:sp>
        <p:nvSpPr>
          <p:cNvPr id="10" name="TextBox 10"/>
          <p:cNvSpPr txBox="1"/>
          <p:nvPr/>
        </p:nvSpPr>
        <p:spPr>
          <a:xfrm>
            <a:off x="1474923" y="3117612"/>
            <a:ext cx="11530532" cy="4059120"/>
          </a:xfrm>
          <a:prstGeom prst="rect">
            <a:avLst/>
          </a:prstGeom>
        </p:spPr>
        <p:txBody>
          <a:bodyPr lIns="0" tIns="0" rIns="0" bIns="0" rtlCol="0" anchor="t">
            <a:spAutoFit/>
          </a:bodyPr>
          <a:lstStyle/>
          <a:p>
            <a:pPr>
              <a:lnSpc>
                <a:spcPts val="4643"/>
              </a:lnSpc>
            </a:pPr>
            <a:r>
              <a:rPr lang="en-US" sz="3317">
                <a:solidFill>
                  <a:srgbClr val="000000"/>
                </a:solidFill>
                <a:latin typeface="Inter Thin Bold"/>
              </a:rPr>
              <a:t>There are various real world situation when we need  quick summaries to lengthy articles like newspaper article, and other reports. Now what if the article that we are reading is in the hard copy or its language is different and we just wanted to get some insights without language as barrier. </a:t>
            </a:r>
          </a:p>
          <a:p>
            <a:pPr marL="0" lvl="0" indent="0" algn="l">
              <a:lnSpc>
                <a:spcPts val="4643"/>
              </a:lnSpc>
              <a:spcBef>
                <a:spcPct val="0"/>
              </a:spcBef>
            </a:pPr>
            <a:r>
              <a:rPr lang="en-US" sz="3317">
                <a:solidFill>
                  <a:srgbClr val="000000"/>
                </a:solidFill>
                <a:latin typeface="Poppins Medium"/>
              </a:rPr>
              <a:t>The answer is TEXTUS.</a:t>
            </a:r>
          </a:p>
        </p:txBody>
      </p:sp>
      <p:grpSp>
        <p:nvGrpSpPr>
          <p:cNvPr id="11" name="Group 11"/>
          <p:cNvGrpSpPr/>
          <p:nvPr/>
        </p:nvGrpSpPr>
        <p:grpSpPr>
          <a:xfrm rot="-2700000">
            <a:off x="13645409" y="-1920848"/>
            <a:ext cx="3847852" cy="3841695"/>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3" name="Group 13"/>
          <p:cNvGrpSpPr/>
          <p:nvPr/>
        </p:nvGrpSpPr>
        <p:grpSpPr>
          <a:xfrm rot="-2700000">
            <a:off x="10804133" y="-1020546"/>
            <a:ext cx="2044362" cy="2041091"/>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5" name="Group 15"/>
          <p:cNvGrpSpPr/>
          <p:nvPr/>
        </p:nvGrpSpPr>
        <p:grpSpPr>
          <a:xfrm rot="8100000">
            <a:off x="452742" y="9266454"/>
            <a:ext cx="2044362" cy="2041091"/>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7" name="Group 17"/>
          <p:cNvGrpSpPr/>
          <p:nvPr/>
        </p:nvGrpSpPr>
        <p:grpSpPr>
          <a:xfrm rot="8012396">
            <a:off x="2534009" y="8366152"/>
            <a:ext cx="3847852" cy="384169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115962" flipH="1">
            <a:off x="7915718" y="1646933"/>
            <a:ext cx="621300" cy="621300"/>
          </a:xfrm>
          <a:prstGeom prst="rect">
            <a:avLst/>
          </a:prstGeom>
        </p:spPr>
      </p:pic>
      <p:pic>
        <p:nvPicPr>
          <p:cNvPr id="3" name="Picture 3"/>
          <p:cNvPicPr>
            <a:picLocks noChangeAspect="1"/>
          </p:cNvPicPr>
          <p:nvPr/>
        </p:nvPicPr>
        <p:blipFill>
          <a:blip r:embed="rId4"/>
          <a:srcRect/>
          <a:stretch>
            <a:fillRect/>
          </a:stretch>
        </p:blipFill>
        <p:spPr>
          <a:xfrm>
            <a:off x="10028279" y="-401327"/>
            <a:ext cx="8493218" cy="12739827"/>
          </a:xfrm>
          <a:prstGeom prst="rect">
            <a:avLst/>
          </a:prstGeom>
        </p:spPr>
      </p:pic>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2377540" y="0"/>
            <a:ext cx="2044362" cy="204109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8" name="Group 8"/>
          <p:cNvGrpSpPr/>
          <p:nvPr/>
        </p:nvGrpSpPr>
        <p:grpSpPr>
          <a:xfrm rot="-10800000">
            <a:off x="10028279" y="0"/>
            <a:ext cx="10003744" cy="9987738"/>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0" name="Group 10"/>
          <p:cNvGrpSpPr/>
          <p:nvPr/>
        </p:nvGrpSpPr>
        <p:grpSpPr>
          <a:xfrm>
            <a:off x="-339262" y="7337452"/>
            <a:ext cx="3847852" cy="3841695"/>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2" name="Group 12"/>
          <p:cNvGrpSpPr/>
          <p:nvPr/>
        </p:nvGrpSpPr>
        <p:grpSpPr>
          <a:xfrm>
            <a:off x="2486409" y="9266454"/>
            <a:ext cx="2044362" cy="204109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4" name="Group 14"/>
          <p:cNvGrpSpPr/>
          <p:nvPr/>
        </p:nvGrpSpPr>
        <p:grpSpPr>
          <a:xfrm>
            <a:off x="-585539" y="2360167"/>
            <a:ext cx="8188258" cy="8175157"/>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6" name="TextBox 16"/>
          <p:cNvSpPr txBox="1"/>
          <p:nvPr/>
        </p:nvSpPr>
        <p:spPr>
          <a:xfrm>
            <a:off x="1028700" y="2585636"/>
            <a:ext cx="8027854" cy="7151370"/>
          </a:xfrm>
          <a:prstGeom prst="rect">
            <a:avLst/>
          </a:prstGeom>
        </p:spPr>
        <p:txBody>
          <a:bodyPr lIns="0" tIns="0" rIns="0" bIns="0" rtlCol="0" anchor="t">
            <a:spAutoFit/>
          </a:bodyPr>
          <a:lstStyle/>
          <a:p>
            <a:pPr marL="582927" lvl="1" indent="-291463">
              <a:lnSpc>
                <a:spcPts val="3779"/>
              </a:lnSpc>
              <a:buFont typeface="Arial"/>
              <a:buChar char="•"/>
            </a:pPr>
            <a:r>
              <a:rPr lang="en-US" sz="2699">
                <a:solidFill>
                  <a:srgbClr val="000000"/>
                </a:solidFill>
                <a:latin typeface="Poppins Medium Bold"/>
              </a:rPr>
              <a:t>Market:</a:t>
            </a:r>
            <a:r>
              <a:rPr lang="en-US" sz="2699">
                <a:solidFill>
                  <a:srgbClr val="000000"/>
                </a:solidFill>
                <a:latin typeface="Poppins Medium"/>
              </a:rPr>
              <a:t> </a:t>
            </a:r>
          </a:p>
          <a:p>
            <a:pPr marL="1165854" lvl="2" indent="-388618">
              <a:lnSpc>
                <a:spcPts val="3779"/>
              </a:lnSpc>
              <a:buFont typeface="Arial"/>
              <a:buChar char="⚬"/>
            </a:pPr>
            <a:r>
              <a:rPr lang="en-US" sz="2699">
                <a:solidFill>
                  <a:srgbClr val="000000"/>
                </a:solidFill>
                <a:latin typeface="Poppins Medium"/>
              </a:rPr>
              <a:t>10k searches related to summary generator[1].</a:t>
            </a:r>
          </a:p>
          <a:p>
            <a:pPr>
              <a:lnSpc>
                <a:spcPts val="3779"/>
              </a:lnSpc>
            </a:pPr>
            <a:endParaRPr lang="en-US" sz="2699">
              <a:solidFill>
                <a:srgbClr val="000000"/>
              </a:solidFill>
              <a:latin typeface="Poppins Medium"/>
            </a:endParaRPr>
          </a:p>
          <a:p>
            <a:pPr marL="582927" lvl="1" indent="-291463">
              <a:lnSpc>
                <a:spcPts val="3779"/>
              </a:lnSpc>
              <a:buFont typeface="Arial"/>
              <a:buChar char="•"/>
            </a:pPr>
            <a:r>
              <a:rPr lang="en-US" sz="2699">
                <a:solidFill>
                  <a:srgbClr val="000000"/>
                </a:solidFill>
                <a:latin typeface="Poppins Medium Bold"/>
              </a:rPr>
              <a:t>Technology:</a:t>
            </a:r>
            <a:r>
              <a:rPr lang="en-US" sz="2699">
                <a:solidFill>
                  <a:srgbClr val="000000"/>
                </a:solidFill>
                <a:latin typeface="Poppins Medium"/>
              </a:rPr>
              <a:t> </a:t>
            </a:r>
          </a:p>
          <a:p>
            <a:pPr marL="1165854" lvl="2" indent="-388618">
              <a:lnSpc>
                <a:spcPts val="3779"/>
              </a:lnSpc>
              <a:buFont typeface="Arial"/>
              <a:buChar char="⚬"/>
            </a:pPr>
            <a:r>
              <a:rPr lang="en-US" sz="2699">
                <a:solidFill>
                  <a:srgbClr val="000000"/>
                </a:solidFill>
                <a:latin typeface="Poppins Medium"/>
              </a:rPr>
              <a:t>Extract based</a:t>
            </a:r>
          </a:p>
          <a:p>
            <a:pPr marL="1748780" lvl="3" indent="-437195">
              <a:lnSpc>
                <a:spcPts val="3779"/>
              </a:lnSpc>
              <a:buFont typeface="Arial"/>
              <a:buChar char="￭"/>
            </a:pPr>
            <a:r>
              <a:rPr lang="en-US" sz="2699">
                <a:solidFill>
                  <a:srgbClr val="000000"/>
                </a:solidFill>
                <a:latin typeface="Poppins Medium"/>
              </a:rPr>
              <a:t>word probability</a:t>
            </a:r>
          </a:p>
          <a:p>
            <a:pPr marL="1748780" lvl="3" indent="-437195">
              <a:lnSpc>
                <a:spcPts val="3779"/>
              </a:lnSpc>
              <a:buFont typeface="Arial"/>
              <a:buChar char="￭"/>
            </a:pPr>
            <a:r>
              <a:rPr lang="en-US" sz="2699">
                <a:solidFill>
                  <a:srgbClr val="000000"/>
                </a:solidFill>
                <a:latin typeface="Poppins Medium"/>
              </a:rPr>
              <a:t>tfidf</a:t>
            </a:r>
          </a:p>
          <a:p>
            <a:pPr marL="1748780" lvl="3" indent="-437195">
              <a:lnSpc>
                <a:spcPts val="3779"/>
              </a:lnSpc>
              <a:buFont typeface="Arial"/>
              <a:buChar char="￭"/>
            </a:pPr>
            <a:r>
              <a:rPr lang="en-US" sz="2699">
                <a:solidFill>
                  <a:srgbClr val="000000"/>
                </a:solidFill>
                <a:latin typeface="Poppins Medium"/>
              </a:rPr>
              <a:t>supervised ML</a:t>
            </a:r>
          </a:p>
          <a:p>
            <a:pPr marL="1165854" lvl="2" indent="-388618">
              <a:lnSpc>
                <a:spcPts val="3779"/>
              </a:lnSpc>
              <a:buFont typeface="Arial"/>
              <a:buChar char="⚬"/>
            </a:pPr>
            <a:r>
              <a:rPr lang="en-US" sz="2699">
                <a:solidFill>
                  <a:srgbClr val="000000"/>
                </a:solidFill>
                <a:latin typeface="Poppins Medium"/>
              </a:rPr>
              <a:t>Abstractive based</a:t>
            </a:r>
          </a:p>
          <a:p>
            <a:pPr marL="1165854" lvl="2" indent="-388618">
              <a:lnSpc>
                <a:spcPts val="3779"/>
              </a:lnSpc>
              <a:buFont typeface="Arial"/>
              <a:buChar char="⚬"/>
            </a:pPr>
            <a:r>
              <a:rPr lang="en-US" sz="2699">
                <a:solidFill>
                  <a:srgbClr val="000000"/>
                </a:solidFill>
                <a:latin typeface="Poppins Medium"/>
              </a:rPr>
              <a:t>Extractive Vs Abstractive[2]</a:t>
            </a:r>
          </a:p>
          <a:p>
            <a:pPr marL="1748780" lvl="3" indent="-437195">
              <a:lnSpc>
                <a:spcPts val="3779"/>
              </a:lnSpc>
              <a:buFont typeface="Arial"/>
              <a:buChar char="￭"/>
            </a:pPr>
            <a:r>
              <a:rPr lang="en-US" sz="2699">
                <a:solidFill>
                  <a:srgbClr val="000000"/>
                </a:solidFill>
                <a:latin typeface="Poppins Medium"/>
              </a:rPr>
              <a:t>Semantic representation, </a:t>
            </a:r>
          </a:p>
          <a:p>
            <a:pPr marL="1748780" lvl="3" indent="-437195">
              <a:lnSpc>
                <a:spcPts val="3779"/>
              </a:lnSpc>
              <a:buFont typeface="Arial"/>
              <a:buChar char="￭"/>
            </a:pPr>
            <a:r>
              <a:rPr lang="en-US" sz="2699">
                <a:solidFill>
                  <a:srgbClr val="000000"/>
                </a:solidFill>
                <a:latin typeface="Poppins Medium"/>
              </a:rPr>
              <a:t>inference and</a:t>
            </a:r>
          </a:p>
          <a:p>
            <a:pPr marL="1748780" lvl="3" indent="-437195">
              <a:lnSpc>
                <a:spcPts val="3779"/>
              </a:lnSpc>
              <a:buFont typeface="Arial"/>
              <a:buChar char="￭"/>
            </a:pPr>
            <a:r>
              <a:rPr lang="en-US" sz="2699">
                <a:solidFill>
                  <a:srgbClr val="000000"/>
                </a:solidFill>
                <a:latin typeface="Poppins Medium"/>
              </a:rPr>
              <a:t>language generation </a:t>
            </a:r>
          </a:p>
          <a:p>
            <a:pPr>
              <a:lnSpc>
                <a:spcPts val="3779"/>
              </a:lnSpc>
            </a:pPr>
            <a:endParaRPr lang="en-US" sz="2699">
              <a:solidFill>
                <a:srgbClr val="000000"/>
              </a:solidFill>
              <a:latin typeface="Poppins Medium"/>
            </a:endParaRPr>
          </a:p>
        </p:txBody>
      </p:sp>
      <p:sp>
        <p:nvSpPr>
          <p:cNvPr id="17" name="TextBox 17"/>
          <p:cNvSpPr txBox="1"/>
          <p:nvPr/>
        </p:nvSpPr>
        <p:spPr>
          <a:xfrm>
            <a:off x="1116146" y="1025993"/>
            <a:ext cx="7110222" cy="1085850"/>
          </a:xfrm>
          <a:prstGeom prst="rect">
            <a:avLst/>
          </a:prstGeom>
        </p:spPr>
        <p:txBody>
          <a:bodyPr lIns="0" tIns="0" rIns="0" bIns="0" rtlCol="0" anchor="t">
            <a:spAutoFit/>
          </a:bodyPr>
          <a:lstStyle/>
          <a:p>
            <a:pPr>
              <a:lnSpc>
                <a:spcPts val="8399"/>
              </a:lnSpc>
            </a:pPr>
            <a:r>
              <a:rPr lang="en-US" sz="5999">
                <a:solidFill>
                  <a:srgbClr val="000000"/>
                </a:solidFill>
                <a:latin typeface="Poppins Medium Bold"/>
              </a:rPr>
              <a:t>Feasibility Study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par>
                                <p:cTn id="23" presetID="6"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ircle(in)">
                                      <p:cBhvr>
                                        <p:cTn id="3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81552" flipH="1">
            <a:off x="510780" y="278730"/>
            <a:ext cx="621300" cy="621300"/>
          </a:xfrm>
          <a:prstGeom prst="rect">
            <a:avLst/>
          </a:prstGeom>
        </p:spPr>
      </p:pic>
      <p:pic>
        <p:nvPicPr>
          <p:cNvPr id="3" name="Picture 3"/>
          <p:cNvPicPr>
            <a:picLocks noChangeAspect="1"/>
          </p:cNvPicPr>
          <p:nvPr/>
        </p:nvPicPr>
        <p:blipFill>
          <a:blip r:embed="rId4"/>
          <a:srcRect/>
          <a:stretch>
            <a:fillRect/>
          </a:stretch>
        </p:blipFill>
        <p:spPr>
          <a:xfrm>
            <a:off x="10028279" y="-401327"/>
            <a:ext cx="8493218" cy="12739827"/>
          </a:xfrm>
          <a:prstGeom prst="rect">
            <a:avLst/>
          </a:prstGeom>
        </p:spPr>
      </p:pic>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2377540" y="0"/>
            <a:ext cx="2044362" cy="2041091"/>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8" name="Group 8"/>
          <p:cNvGrpSpPr/>
          <p:nvPr/>
        </p:nvGrpSpPr>
        <p:grpSpPr>
          <a:xfrm rot="-10800000">
            <a:off x="10028279" y="0"/>
            <a:ext cx="10003744" cy="9987738"/>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0" name="Group 10"/>
          <p:cNvGrpSpPr/>
          <p:nvPr/>
        </p:nvGrpSpPr>
        <p:grpSpPr>
          <a:xfrm>
            <a:off x="0" y="7337452"/>
            <a:ext cx="3847852" cy="3841695"/>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2" name="Group 12"/>
          <p:cNvGrpSpPr/>
          <p:nvPr/>
        </p:nvGrpSpPr>
        <p:grpSpPr>
          <a:xfrm>
            <a:off x="2850926" y="8717524"/>
            <a:ext cx="2044362" cy="204109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4" name="Group 14"/>
          <p:cNvGrpSpPr/>
          <p:nvPr/>
        </p:nvGrpSpPr>
        <p:grpSpPr>
          <a:xfrm>
            <a:off x="-1243203" y="2111843"/>
            <a:ext cx="8188258" cy="8175157"/>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sp>
        <p:nvSpPr>
          <p:cNvPr id="16" name="TextBox 16"/>
          <p:cNvSpPr txBox="1"/>
          <p:nvPr/>
        </p:nvSpPr>
        <p:spPr>
          <a:xfrm>
            <a:off x="1260750" y="2232946"/>
            <a:ext cx="7269077" cy="3735641"/>
          </a:xfrm>
          <a:prstGeom prst="rect">
            <a:avLst/>
          </a:prstGeom>
        </p:spPr>
        <p:txBody>
          <a:bodyPr lIns="0" tIns="0" rIns="0" bIns="0" rtlCol="0" anchor="t">
            <a:spAutoFit/>
          </a:bodyPr>
          <a:lstStyle/>
          <a:p>
            <a:pPr>
              <a:lnSpc>
                <a:spcPts val="4281"/>
              </a:lnSpc>
            </a:pPr>
            <a:endParaRPr/>
          </a:p>
          <a:p>
            <a:pPr marL="660325" lvl="1" indent="-330162">
              <a:lnSpc>
                <a:spcPts val="4281"/>
              </a:lnSpc>
              <a:buFont typeface="Arial"/>
              <a:buChar char="•"/>
            </a:pPr>
            <a:r>
              <a:rPr lang="en-US" sz="3058">
                <a:solidFill>
                  <a:srgbClr val="000000"/>
                </a:solidFill>
                <a:latin typeface="Poppins Medium Bold"/>
              </a:rPr>
              <a:t>Executive feasibility:</a:t>
            </a:r>
            <a:r>
              <a:rPr lang="en-US" sz="3058">
                <a:solidFill>
                  <a:srgbClr val="000000"/>
                </a:solidFill>
                <a:latin typeface="Poppins Medium"/>
              </a:rPr>
              <a:t> </a:t>
            </a:r>
          </a:p>
          <a:p>
            <a:pPr marL="1320649" lvl="2" indent="-440216">
              <a:lnSpc>
                <a:spcPts val="4281"/>
              </a:lnSpc>
              <a:buFont typeface="Arial"/>
              <a:buChar char="⚬"/>
            </a:pPr>
            <a:r>
              <a:rPr lang="en-US" sz="3058">
                <a:solidFill>
                  <a:srgbClr val="000000"/>
                </a:solidFill>
                <a:latin typeface="Poppins Medium"/>
              </a:rPr>
              <a:t>Input (jpeg, .txt)</a:t>
            </a:r>
          </a:p>
          <a:p>
            <a:pPr marL="1320649" lvl="2" indent="-440216">
              <a:lnSpc>
                <a:spcPts val="4281"/>
              </a:lnSpc>
              <a:buFont typeface="Arial"/>
              <a:buChar char="⚬"/>
            </a:pPr>
            <a:r>
              <a:rPr lang="en-US" sz="3058">
                <a:solidFill>
                  <a:srgbClr val="000000"/>
                </a:solidFill>
                <a:latin typeface="Poppins Medium"/>
              </a:rPr>
              <a:t>Ocr for text extraction</a:t>
            </a:r>
          </a:p>
          <a:p>
            <a:pPr marL="1320649" lvl="2" indent="-440216">
              <a:lnSpc>
                <a:spcPts val="4281"/>
              </a:lnSpc>
              <a:buFont typeface="Arial"/>
              <a:buChar char="⚬"/>
            </a:pPr>
            <a:r>
              <a:rPr lang="en-US" sz="3058">
                <a:solidFill>
                  <a:srgbClr val="000000"/>
                </a:solidFill>
                <a:latin typeface="Poppins Medium"/>
              </a:rPr>
              <a:t>Summarization using tfidf methodoly[3].</a:t>
            </a:r>
          </a:p>
          <a:p>
            <a:pPr>
              <a:lnSpc>
                <a:spcPts val="4281"/>
              </a:lnSpc>
            </a:pPr>
            <a:endParaRPr lang="en-US" sz="3058">
              <a:solidFill>
                <a:srgbClr val="000000"/>
              </a:solidFill>
              <a:latin typeface="Poppins Medium"/>
            </a:endParaRPr>
          </a:p>
        </p:txBody>
      </p:sp>
      <p:sp>
        <p:nvSpPr>
          <p:cNvPr id="17" name="TextBox 17"/>
          <p:cNvSpPr txBox="1"/>
          <p:nvPr/>
        </p:nvSpPr>
        <p:spPr>
          <a:xfrm>
            <a:off x="1561619" y="1025993"/>
            <a:ext cx="6528888" cy="1085850"/>
          </a:xfrm>
          <a:prstGeom prst="rect">
            <a:avLst/>
          </a:prstGeom>
        </p:spPr>
        <p:txBody>
          <a:bodyPr lIns="0" tIns="0" rIns="0" bIns="0" rtlCol="0" anchor="t">
            <a:spAutoFit/>
          </a:bodyPr>
          <a:lstStyle/>
          <a:p>
            <a:pPr>
              <a:lnSpc>
                <a:spcPts val="8399"/>
              </a:lnSpc>
            </a:pPr>
            <a:r>
              <a:rPr lang="en-US" sz="5999">
                <a:solidFill>
                  <a:srgbClr val="000000"/>
                </a:solidFill>
                <a:latin typeface="Poppins Medium Bold"/>
              </a:rPr>
              <a:t>Feasibility Study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358315" y="-1920848"/>
            <a:ext cx="3847852" cy="38416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4" name="Group 4"/>
          <p:cNvGrpSpPr/>
          <p:nvPr/>
        </p:nvGrpSpPr>
        <p:grpSpPr>
          <a:xfrm rot="-2700000">
            <a:off x="16301347" y="-1020546"/>
            <a:ext cx="2044362" cy="2041091"/>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pic>
        <p:nvPicPr>
          <p:cNvPr id="6" name="Picture 6"/>
          <p:cNvPicPr>
            <a:picLocks noChangeAspect="1"/>
          </p:cNvPicPr>
          <p:nvPr/>
        </p:nvPicPr>
        <p:blipFill>
          <a:blip r:embed="rId2"/>
          <a:srcRect/>
          <a:stretch>
            <a:fillRect/>
          </a:stretch>
        </p:blipFill>
        <p:spPr>
          <a:xfrm>
            <a:off x="-494457" y="2058974"/>
            <a:ext cx="19262411" cy="7199326"/>
          </a:xfrm>
          <a:prstGeom prst="rect">
            <a:avLst/>
          </a:prstGeom>
        </p:spPr>
      </p:pic>
      <p:sp>
        <p:nvSpPr>
          <p:cNvPr id="7" name="TextBox 7"/>
          <p:cNvSpPr txBox="1"/>
          <p:nvPr/>
        </p:nvSpPr>
        <p:spPr>
          <a:xfrm>
            <a:off x="4036470" y="847725"/>
            <a:ext cx="9483596" cy="1103044"/>
          </a:xfrm>
          <a:prstGeom prst="rect">
            <a:avLst/>
          </a:prstGeom>
        </p:spPr>
        <p:txBody>
          <a:bodyPr lIns="0" tIns="0" rIns="0" bIns="0" rtlCol="0" anchor="t">
            <a:spAutoFit/>
          </a:bodyPr>
          <a:lstStyle/>
          <a:p>
            <a:pPr marL="0" lvl="0" indent="0" algn="ctr">
              <a:lnSpc>
                <a:spcPts val="8502"/>
              </a:lnSpc>
              <a:spcBef>
                <a:spcPct val="0"/>
              </a:spcBef>
            </a:pPr>
            <a:r>
              <a:rPr lang="en-US" sz="6073">
                <a:solidFill>
                  <a:srgbClr val="000000"/>
                </a:solidFill>
                <a:latin typeface="Poppins Medium Bold"/>
              </a:rPr>
              <a:t>Work Flow</a:t>
            </a:r>
          </a:p>
        </p:txBody>
      </p:sp>
      <p:sp>
        <p:nvSpPr>
          <p:cNvPr id="8" name="TextBox 8"/>
          <p:cNvSpPr txBox="1"/>
          <p:nvPr/>
        </p:nvSpPr>
        <p:spPr>
          <a:xfrm>
            <a:off x="6486655" y="7832395"/>
            <a:ext cx="5300186" cy="508047"/>
          </a:xfrm>
          <a:prstGeom prst="rect">
            <a:avLst/>
          </a:prstGeom>
        </p:spPr>
        <p:txBody>
          <a:bodyPr lIns="0" tIns="0" rIns="0" bIns="0" rtlCol="0" anchor="t">
            <a:spAutoFit/>
          </a:bodyPr>
          <a:lstStyle/>
          <a:p>
            <a:pPr algn="ctr">
              <a:lnSpc>
                <a:spcPts val="4022"/>
              </a:lnSpc>
              <a:spcBef>
                <a:spcPct val="0"/>
              </a:spcBef>
            </a:pPr>
            <a:r>
              <a:rPr lang="en-US" sz="2873">
                <a:solidFill>
                  <a:srgbClr val="000000"/>
                </a:solidFill>
                <a:latin typeface="Poppins Medium Bold"/>
              </a:rPr>
              <a:t>Figure A: Textus Architecture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2976527" y="-2007942"/>
            <a:ext cx="3427797" cy="342231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4" name="Group 4"/>
          <p:cNvGrpSpPr/>
          <p:nvPr/>
        </p:nvGrpSpPr>
        <p:grpSpPr>
          <a:xfrm rot="-2700000">
            <a:off x="16570617" y="-1205923"/>
            <a:ext cx="1821187" cy="1818273"/>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grpSp>
        <p:nvGrpSpPr>
          <p:cNvPr id="6" name="Group 6"/>
          <p:cNvGrpSpPr/>
          <p:nvPr/>
        </p:nvGrpSpPr>
        <p:grpSpPr>
          <a:xfrm rot="8100000">
            <a:off x="707981" y="8533570"/>
            <a:ext cx="3427797" cy="3422312"/>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8" name="Group 8"/>
          <p:cNvGrpSpPr/>
          <p:nvPr/>
        </p:nvGrpSpPr>
        <p:grpSpPr>
          <a:xfrm rot="8100000">
            <a:off x="4305094" y="9335589"/>
            <a:ext cx="1821187" cy="181827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13077" y="4910416"/>
            <a:ext cx="1352032" cy="1344657"/>
          </a:xfrm>
          <a:prstGeom prst="rect">
            <a:avLst/>
          </a:prstGeom>
        </p:spPr>
      </p:pic>
      <p:pic>
        <p:nvPicPr>
          <p:cNvPr id="11" name="Picture 11"/>
          <p:cNvPicPr>
            <a:picLocks noChangeAspect="1"/>
          </p:cNvPicPr>
          <p:nvPr/>
        </p:nvPicPr>
        <p:blipFill>
          <a:blip r:embed="rId4"/>
          <a:srcRect/>
          <a:stretch>
            <a:fillRect/>
          </a:stretch>
        </p:blipFill>
        <p:spPr>
          <a:xfrm>
            <a:off x="15338421" y="4583295"/>
            <a:ext cx="1683045" cy="1782535"/>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102127" y="2217978"/>
            <a:ext cx="1530247" cy="1530247"/>
          </a:xfrm>
          <a:prstGeom prst="rect">
            <a:avLst/>
          </a:prstGeom>
        </p:spPr>
      </p:pic>
      <p:pic>
        <p:nvPicPr>
          <p:cNvPr id="13" name="Picture 13"/>
          <p:cNvPicPr>
            <a:picLocks noChangeAspect="1"/>
          </p:cNvPicPr>
          <p:nvPr/>
        </p:nvPicPr>
        <p:blipFill>
          <a:blip r:embed="rId7"/>
          <a:srcRect/>
          <a:stretch>
            <a:fillRect/>
          </a:stretch>
        </p:blipFill>
        <p:spPr>
          <a:xfrm>
            <a:off x="15338421" y="7200900"/>
            <a:ext cx="1712092" cy="1712092"/>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986445" y="2409403"/>
            <a:ext cx="1805294" cy="1670718"/>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375339" y="7402862"/>
            <a:ext cx="1027507" cy="1308169"/>
          </a:xfrm>
          <a:prstGeom prst="rect">
            <a:avLst/>
          </a:prstGeom>
        </p:spPr>
      </p:pic>
      <p:sp>
        <p:nvSpPr>
          <p:cNvPr id="16" name="TextBox 16"/>
          <p:cNvSpPr txBox="1"/>
          <p:nvPr/>
        </p:nvSpPr>
        <p:spPr>
          <a:xfrm>
            <a:off x="1028700" y="2574216"/>
            <a:ext cx="8784532"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Medium Bold"/>
              </a:rPr>
              <a:t>Technology we will use</a:t>
            </a:r>
          </a:p>
        </p:txBody>
      </p:sp>
      <p:sp>
        <p:nvSpPr>
          <p:cNvPr id="17" name="TextBox 17"/>
          <p:cNvSpPr txBox="1"/>
          <p:nvPr/>
        </p:nvSpPr>
        <p:spPr>
          <a:xfrm>
            <a:off x="1028700" y="1950353"/>
            <a:ext cx="9028632" cy="459049"/>
          </a:xfrm>
          <a:prstGeom prst="rect">
            <a:avLst/>
          </a:prstGeom>
        </p:spPr>
        <p:txBody>
          <a:bodyPr lIns="0" tIns="0" rIns="0" bIns="0" rtlCol="0" anchor="t">
            <a:spAutoFit/>
          </a:bodyPr>
          <a:lstStyle/>
          <a:p>
            <a:pPr marL="0" lvl="0" indent="0" algn="l">
              <a:lnSpc>
                <a:spcPts val="3573"/>
              </a:lnSpc>
              <a:spcBef>
                <a:spcPct val="0"/>
              </a:spcBef>
            </a:pPr>
            <a:r>
              <a:rPr lang="en-US" sz="2552">
                <a:solidFill>
                  <a:srgbClr val="000000"/>
                </a:solidFill>
                <a:latin typeface="Poppins Medium Bold"/>
              </a:rPr>
              <a:t>How Textus will possible</a:t>
            </a:r>
          </a:p>
        </p:txBody>
      </p:sp>
      <p:sp>
        <p:nvSpPr>
          <p:cNvPr id="18" name="TextBox 18"/>
          <p:cNvSpPr txBox="1"/>
          <p:nvPr/>
        </p:nvSpPr>
        <p:spPr>
          <a:xfrm>
            <a:off x="940181" y="4327594"/>
            <a:ext cx="8551012" cy="3788284"/>
          </a:xfrm>
          <a:prstGeom prst="rect">
            <a:avLst/>
          </a:prstGeom>
        </p:spPr>
        <p:txBody>
          <a:bodyPr lIns="0" tIns="0" rIns="0" bIns="0" rtlCol="0" anchor="t">
            <a:spAutoFit/>
          </a:bodyPr>
          <a:lstStyle/>
          <a:p>
            <a:pPr marL="670360" lvl="1" indent="-335180">
              <a:lnSpc>
                <a:spcPts val="4346"/>
              </a:lnSpc>
              <a:buFont typeface="Arial"/>
              <a:buChar char="•"/>
            </a:pPr>
            <a:r>
              <a:rPr lang="en-US" sz="3104">
                <a:solidFill>
                  <a:srgbClr val="000000"/>
                </a:solidFill>
                <a:latin typeface="Inter Thin Bold"/>
              </a:rPr>
              <a:t>For interface development we will use React js, which we will integrate with restfull django server. </a:t>
            </a:r>
          </a:p>
          <a:p>
            <a:pPr marL="670360" lvl="1" indent="-335180">
              <a:lnSpc>
                <a:spcPts val="4346"/>
              </a:lnSpc>
              <a:buFont typeface="Arial"/>
              <a:buChar char="•"/>
            </a:pPr>
            <a:r>
              <a:rPr lang="en-US" sz="3104">
                <a:solidFill>
                  <a:srgbClr val="000000"/>
                </a:solidFill>
                <a:latin typeface="Inter Thin Bold"/>
              </a:rPr>
              <a:t>Azure OCR for text extraction from image.</a:t>
            </a:r>
          </a:p>
          <a:p>
            <a:pPr marL="670360" lvl="1" indent="-335180">
              <a:lnSpc>
                <a:spcPts val="4346"/>
              </a:lnSpc>
              <a:buFont typeface="Arial"/>
              <a:buChar char="•"/>
            </a:pPr>
            <a:r>
              <a:rPr lang="en-US" sz="3104">
                <a:solidFill>
                  <a:srgbClr val="000000"/>
                </a:solidFill>
                <a:latin typeface="Inter Thin Bold"/>
              </a:rPr>
              <a:t>Translation Ai for language conversion.</a:t>
            </a:r>
          </a:p>
          <a:p>
            <a:pPr marL="670360" lvl="1" indent="-335180" algn="l">
              <a:lnSpc>
                <a:spcPts val="4346"/>
              </a:lnSpc>
              <a:buFont typeface="Arial"/>
              <a:buChar char="•"/>
            </a:pPr>
            <a:r>
              <a:rPr lang="en-US" sz="3104">
                <a:solidFill>
                  <a:srgbClr val="000000"/>
                </a:solidFill>
                <a:latin typeface="Inter Thin Bold"/>
              </a:rPr>
              <a:t>All development work will be done on Visual Studio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par>
                                <p:cTn id="20" presetID="6"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par>
                                <p:cTn id="23" presetID="6"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par>
                                <p:cTn id="29" presetID="6"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par>
                                <p:cTn id="32" presetID="6" presetClass="entr" presetSubtype="16"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circle(in)">
                                      <p:cBhvr>
                                        <p:cTn id="34" dur="2000"/>
                                        <p:tgtEl>
                                          <p:spTgt spid="15"/>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circle(in)">
                                      <p:cBhvr>
                                        <p:cTn id="37" dur="2000"/>
                                        <p:tgtEl>
                                          <p:spTgt spid="16"/>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2000"/>
                                        <p:tgtEl>
                                          <p:spTgt spid="17"/>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ircle(in)">
                                      <p:cBhvr>
                                        <p:cTn id="4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15254" y="6676928"/>
            <a:ext cx="3244046" cy="2562797"/>
          </a:xfrm>
          <a:prstGeom prst="rect">
            <a:avLst/>
          </a:prstGeom>
        </p:spPr>
      </p:pic>
      <p:grpSp>
        <p:nvGrpSpPr>
          <p:cNvPr id="3" name="Group 3"/>
          <p:cNvGrpSpPr/>
          <p:nvPr/>
        </p:nvGrpSpPr>
        <p:grpSpPr>
          <a:xfrm rot="-2700000">
            <a:off x="14395866" y="-2235968"/>
            <a:ext cx="3847852" cy="384169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grpSp>
        <p:nvGrpSpPr>
          <p:cNvPr id="5" name="Group 5"/>
          <p:cNvGrpSpPr/>
          <p:nvPr/>
        </p:nvGrpSpPr>
        <p:grpSpPr>
          <a:xfrm rot="-2700000">
            <a:off x="12993072" y="-1335666"/>
            <a:ext cx="2044362" cy="2041091"/>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2625993"/>
            <a:ext cx="4265867" cy="5332333"/>
          </a:xfrm>
          <a:prstGeom prst="rect">
            <a:avLst/>
          </a:prstGeom>
        </p:spPr>
      </p:pic>
      <p:sp>
        <p:nvSpPr>
          <p:cNvPr id="8" name="TextBox 8"/>
          <p:cNvSpPr txBox="1"/>
          <p:nvPr/>
        </p:nvSpPr>
        <p:spPr>
          <a:xfrm>
            <a:off x="6617071" y="2464068"/>
            <a:ext cx="7145429" cy="1051519"/>
          </a:xfrm>
          <a:prstGeom prst="rect">
            <a:avLst/>
          </a:prstGeom>
        </p:spPr>
        <p:txBody>
          <a:bodyPr lIns="0" tIns="0" rIns="0" bIns="0" rtlCol="0" anchor="t">
            <a:spAutoFit/>
          </a:bodyPr>
          <a:lstStyle/>
          <a:p>
            <a:pPr marL="0" lvl="0" indent="0">
              <a:lnSpc>
                <a:spcPts val="8192"/>
              </a:lnSpc>
              <a:spcBef>
                <a:spcPct val="0"/>
              </a:spcBef>
            </a:pPr>
            <a:r>
              <a:rPr lang="en-US" sz="5851">
                <a:solidFill>
                  <a:srgbClr val="000000"/>
                </a:solidFill>
                <a:latin typeface="Poppins Medium"/>
              </a:rPr>
              <a:t>References</a:t>
            </a:r>
          </a:p>
        </p:txBody>
      </p:sp>
      <p:sp>
        <p:nvSpPr>
          <p:cNvPr id="9" name="TextBox 9"/>
          <p:cNvSpPr txBox="1"/>
          <p:nvPr/>
        </p:nvSpPr>
        <p:spPr>
          <a:xfrm>
            <a:off x="6617071" y="4517589"/>
            <a:ext cx="10011011" cy="3440738"/>
          </a:xfrm>
          <a:prstGeom prst="rect">
            <a:avLst/>
          </a:prstGeom>
        </p:spPr>
        <p:txBody>
          <a:bodyPr lIns="0" tIns="0" rIns="0" bIns="0" rtlCol="0" anchor="t">
            <a:spAutoFit/>
          </a:bodyPr>
          <a:lstStyle/>
          <a:p>
            <a:pPr>
              <a:lnSpc>
                <a:spcPts val="3028"/>
              </a:lnSpc>
            </a:pPr>
            <a:r>
              <a:rPr lang="en-US" sz="2162">
                <a:solidFill>
                  <a:srgbClr val="000000"/>
                </a:solidFill>
                <a:latin typeface="Poppins Medium Bold"/>
              </a:rPr>
              <a:t>1. For market analysis: https://neilpatel.com/ubersuggest/</a:t>
            </a:r>
          </a:p>
          <a:p>
            <a:pPr>
              <a:lnSpc>
                <a:spcPts val="3028"/>
              </a:lnSpc>
            </a:pPr>
            <a:endParaRPr lang="en-US" sz="2162">
              <a:solidFill>
                <a:srgbClr val="000000"/>
              </a:solidFill>
              <a:latin typeface="Poppins Medium Bold"/>
            </a:endParaRPr>
          </a:p>
          <a:p>
            <a:pPr>
              <a:lnSpc>
                <a:spcPts val="3028"/>
              </a:lnSpc>
            </a:pPr>
            <a:r>
              <a:rPr lang="en-US" sz="2162">
                <a:solidFill>
                  <a:srgbClr val="000000"/>
                </a:solidFill>
                <a:latin typeface="Poppins Medium Bold"/>
              </a:rPr>
              <a:t>2. Research paper for techinques of sumarry generator:        https://arxiv.org/pdf/1707.02268.pdf</a:t>
            </a:r>
          </a:p>
          <a:p>
            <a:pPr>
              <a:lnSpc>
                <a:spcPts val="3028"/>
              </a:lnSpc>
            </a:pPr>
            <a:endParaRPr lang="en-US" sz="2162">
              <a:solidFill>
                <a:srgbClr val="000000"/>
              </a:solidFill>
              <a:latin typeface="Poppins Medium Bold"/>
            </a:endParaRPr>
          </a:p>
          <a:p>
            <a:pPr>
              <a:lnSpc>
                <a:spcPts val="3028"/>
              </a:lnSpc>
            </a:pPr>
            <a:r>
              <a:rPr lang="en-US" sz="2162">
                <a:solidFill>
                  <a:srgbClr val="000000"/>
                </a:solidFill>
                <a:latin typeface="Poppins Medium Bold"/>
              </a:rPr>
              <a:t>3. Research paper for summary generator approach using tfidf: https://journal.binus.ac.id/index.php/comtech/article/view/3746/3037</a:t>
            </a:r>
          </a:p>
          <a:p>
            <a:pPr>
              <a:lnSpc>
                <a:spcPts val="3028"/>
              </a:lnSpc>
            </a:pPr>
            <a:endParaRPr lang="en-US" sz="2162">
              <a:solidFill>
                <a:srgbClr val="000000"/>
              </a:solidFill>
              <a:latin typeface="Poppins Medium Bold"/>
            </a:endParaRPr>
          </a:p>
          <a:p>
            <a:pPr marL="0" lvl="0" indent="0" algn="l">
              <a:lnSpc>
                <a:spcPts val="3028"/>
              </a:lnSpc>
              <a:spcBef>
                <a:spcPct val="0"/>
              </a:spcBef>
            </a:pPr>
            <a:endParaRPr lang="en-US" sz="2162">
              <a:solidFill>
                <a:srgbClr val="000000"/>
              </a:solidFill>
              <a:latin typeface="Poppins Medium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375</Words>
  <Application>Microsoft Office PowerPoint</Application>
  <PresentationFormat>Custom</PresentationFormat>
  <Paragraphs>62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 Bold</vt:lpstr>
      <vt:lpstr>Poppins Thin Bold</vt:lpstr>
      <vt:lpstr>Poppins Medium</vt:lpstr>
      <vt:lpstr>Arial</vt:lpstr>
      <vt:lpstr>Inter Thin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Textus</dc:title>
  <cp:lastModifiedBy>Kuldeep Saini</cp:lastModifiedBy>
  <cp:revision>2</cp:revision>
  <dcterms:created xsi:type="dcterms:W3CDTF">2006-08-16T00:00:00Z</dcterms:created>
  <dcterms:modified xsi:type="dcterms:W3CDTF">2022-09-30T06:52:21Z</dcterms:modified>
  <dc:identifier>DAFNnli1III</dc:identifier>
</cp:coreProperties>
</file>